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64" r:id="rId6"/>
    <p:sldId id="259" r:id="rId7"/>
    <p:sldId id="260" r:id="rId8"/>
    <p:sldId id="261" r:id="rId9"/>
    <p:sldId id="270" r:id="rId10"/>
    <p:sldId id="269" r:id="rId11"/>
    <p:sldId id="268" r:id="rId12"/>
    <p:sldId id="272" r:id="rId13"/>
    <p:sldId id="271" r:id="rId14"/>
    <p:sldId id="275" r:id="rId15"/>
    <p:sldId id="266" r:id="rId16"/>
    <p:sldId id="274" r:id="rId17"/>
    <p:sldId id="273" r:id="rId18"/>
    <p:sldId id="267" r:id="rId19"/>
    <p:sldId id="262" r:id="rId20"/>
    <p:sldId id="263" r:id="rId21"/>
    <p:sldId id="26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3" d="100"/>
          <a:sy n="83" d="100"/>
        </p:scale>
        <p:origin x="-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39CD2-58CD-4B9E-B86C-24B33B7784D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0A8F6-2F22-4EAA-A586-E3F2326C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9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A8F6-2F22-4EAA-A586-E3F2326CBE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zhdi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tnoch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vechreid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vzemlyan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lubimaya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solovi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katyusha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E%D1%80%D0%BE%D0%B2%D1%81%D0%BA%D0%B0%D1%8F,_%D0%95%D0%BA%D0%B0%D1%82%D0%B5%D1%80%D0%B8%D0%BD%D0%B0_%D0%9D%D0%B8%D0%BA%D0%BE%D0%BB%D0%B0%D0%B5%D0%B2%D0%BD%D0%B0&amp;action=edit&amp;redlink=1" TargetMode="Externa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16.xml"/><Relationship Id="rId7" Type="http://schemas.openxmlformats.org/officeDocument/2006/relationships/hyperlink" Target="http://ru.wikipedia.org/wiki/%D0%9B%D0%B8%D0%B4%D0%B8%D1%8F_%D0%A0%D1%83%D1%81%D0%BB%D0%B0%D0%BD%D0%BE%D0%B2%D0%B0" TargetMode="External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sinplat.mp3" TargetMode="External"/><Relationship Id="rId6" Type="http://schemas.openxmlformats.org/officeDocument/2006/relationships/hyperlink" Target="http://ru.wikipedia.org/wiki/%D0%9C%D0%B8%D1%85%D0%B0%D0%B8%D0%BB_%D0%93%D0%B0%D1%80%D0%BA%D0%B0%D0%B2%D0%B8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http://ru.wikipedia.org/wiki/%D0%92%D0%B0%D0%B4%D0%B8%D0%BC_%D0%9A%D0%BE%D0%B7%D0%B8%D0%BD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://ru.wikipedia.org/w/index.php?title=%D0%93%D0%B0%D0%BB%D0%B8%D1%86%D0%BA%D0%B8%D0%B9,_%D0%AF%D0%BA%D0%BE%D0%B2_%D0%9C%D0%B0%D1%80%D0%BA%D0%BE%D0%B2%D0%B8%D1%87&amp;action=edit&amp;redlink=1" TargetMode="External"/><Relationship Id="rId9" Type="http://schemas.openxmlformats.org/officeDocument/2006/relationships/hyperlink" Target="http://ru.wikipedia.org/wiki/%D0%98%D0%B7%D0%B0%D0%B1%D0%B5%D0%BB%D0%BB%D0%B0_%D0%AE%D1%80%D1%8C%D0%B5%D0%B2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iunia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iunia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shumel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v_lesu.mp3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leningr4.mp3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kazaki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50_den_pobedy.mp3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esktop\&#1042;&#1077;&#1083;&#1080;&#1082;&#1072;&#1103;%20&#1086;&#1090;&#1077;&#1095;&#1077;&#1089;&#1090;&#1074;&#1077;&#1085;&#1085;&#1072;&#1103;\proshanie_slavianki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28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5228" y="188640"/>
            <a:ext cx="624562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Песни </a:t>
            </a:r>
          </a:p>
          <a:p>
            <a:pPr algn="ctr"/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военных лет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на\Downloads\К.М. Симон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083" y="497804"/>
            <a:ext cx="3723284" cy="3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0784"/>
            <a:ext cx="4942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«Жди меня»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zh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860032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949" y="1314754"/>
            <a:ext cx="48274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27 июля 1941 года Симонов вернулся в Москву, пробыв не менее недели на Западном фронте – в Вязьме, под Ельней, близ горящего Дорогобужа. Он готовился к новой поездке на фронт – от редакции «Красной звезды»; на подготовку машины для этой поездки нужна была неделя.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семь дней кроме фронтовых баллад для </a:t>
            </a:r>
            <a:r>
              <a:rPr lang="ru-RU" dirty="0" err="1" smtClean="0">
                <a:solidFill>
                  <a:schemeClr val="bg1"/>
                </a:solidFill>
              </a:rPr>
              <a:t>газеты,он</a:t>
            </a:r>
            <a:r>
              <a:rPr lang="ru-RU" dirty="0" smtClean="0">
                <a:solidFill>
                  <a:schemeClr val="bg1"/>
                </a:solidFill>
              </a:rPr>
              <a:t> вдруг за один присест написал «Жди меня» .Жди меня» – самое общеизвестное из стихотворений Симонова. Это стихотворение не нужно цитировать. Его знают все. Говорят, семнадцать композиторов изъявили желание написать на него песню. В истории советской поэзии вряд ли было другое произведение, имевшее такой массовый отклик. Это стихотворение искали, вырезали из газет, переписывали, носили с собой, посылали друг другу, заучивали наизусть – на фронте и в тылу.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76130" name="Picture 2" descr="H:\Великая отечественная\15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8416" y="4284183"/>
            <a:ext cx="1827019" cy="25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1618" y="981364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</a:t>
            </a:r>
            <a:r>
              <a:rPr lang="ru-RU" sz="1200" dirty="0" smtClean="0">
                <a:solidFill>
                  <a:schemeClr val="bg1"/>
                </a:solidFill>
              </a:rPr>
              <a:t>л. К. Симонова, муз. М. </a:t>
            </a:r>
            <a:r>
              <a:rPr lang="ru-RU" sz="1200" dirty="0" err="1" smtClean="0">
                <a:solidFill>
                  <a:schemeClr val="bg1"/>
                </a:solidFill>
              </a:rPr>
              <a:t>Блантера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5435" y="4238632"/>
            <a:ext cx="151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К.М. Симонов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490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«Темная ночь»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4286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Одна из самых популярных, любимых песен военных лет, «Темная ночь», была написана Никитой Богословским и Владимиром Агатовым для фильма «Два бойца» весной 1942 года. Фильм рассказывал о фронтовой дружбе двух солдат, роли которых исполняли Борис Андреев и Марк Бернес. Идея «оживить» эпизод в землянке лирической песней возникла спонтанно. Мелодия была написана композитором буквально за один вечер. Но не было текста. В это время в Ташкент, где снимался фильм, приехал с фронта поэт Владимир Агатов. Обратились к нему. Прослушав мелодию, он тут же набросал слова. В таком виде, без всяких изменений песня и вошла в фильм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77153" name="Picture 1" descr="H:\Великая отечественная\558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828" y="1149767"/>
            <a:ext cx="3494450" cy="285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7154" name="Picture 2" descr="H:\Великая отечественная\rm_38_2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7072"/>
            <a:ext cx="3829334" cy="2500330"/>
          </a:xfrm>
          <a:prstGeom prst="rect">
            <a:avLst/>
          </a:prstGeom>
          <a:noFill/>
        </p:spPr>
      </p:pic>
      <p:pic>
        <p:nvPicPr>
          <p:cNvPr id="6" name="tno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128586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071546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Сл. В. </a:t>
            </a:r>
            <a:r>
              <a:rPr lang="ru-RU" sz="1200" dirty="0" err="1" smtClean="0">
                <a:solidFill>
                  <a:schemeClr val="bg1"/>
                </a:solidFill>
              </a:rPr>
              <a:t>Агатова</a:t>
            </a:r>
            <a:r>
              <a:rPr lang="ru-RU" sz="1200" dirty="0" smtClean="0">
                <a:solidFill>
                  <a:schemeClr val="bg1"/>
                </a:solidFill>
              </a:rPr>
              <a:t>, муз. Н. Богословского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5593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«Вечер на рейде»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vechrei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214554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Весной 1942 года В. Соловьев-Седой с группой артистов приехал на Калининский фронт. Состоялись встречи с солдатами и, конечно, концертные выступления. Они проходили в землянке, в полутора километрах от передовой. Когда весь репертуар был исчерпан, бойцы попросили спеть что-нибудь “для души”. И вот здесь композитор вспомнил о «забракованной» песне (она была написана полгода назад, но товарищи по искусству дружно ее забраковали.)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 этого дня песня, как по беспроволочному телеграфу, передавалась из уст в уста, с одного фронта на другой. А когда она прозвучала в эфире, ее запела вся страна.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78178" name="Picture 2" descr="H:\Великая отечественная\H998ZMCAWTDHWJCAMOQ09LCAY2EE7PCAA9MCNXCAFHRPEECAQ4TW7JCAWERK9ICAQJCNYGCAABSSK9CA7AAG8UCA3257SLCAZEMRE4CAVVR356CAQ04GQ9CAXTRK8FCADQZWESCA7UGOGZCALH9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1971581" cy="2641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8179" name="Picture 3" descr="H:\Великая отечественная\swscan0060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6436" y="3789040"/>
            <a:ext cx="2452693" cy="2936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1357298"/>
            <a:ext cx="378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Муз. В. Соловьева-Седого, сл. А. Чуркина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10736" y="3470289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В. Соловьев-Седой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46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 землянке»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43577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Вначале были стихи, которые А. Сурков  не собирался публиковать и уж совсем не рассчитывал, что они станут песней. Это были несколько стихотворных строчек из письма жене с фронта. При встрече с К. Листовым, который просил дать что-нибудь “певческое”, показал тому этот стих-письмо жене, находившейся в то время в эвакуации. Стихи захватили композитора своей лирической силой, искренностью, глубоко отозвались в сердце. Через неделю К. Листов пришел в редакцию, попросил гитару и спел только что написанную песню. И песня пошла. И пользовалась любовью на всех фронтах и особенно у тех воинов, которые воевали под Москвой, кто гнал ненавистного врага от стен родной столицы.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Сурков А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382" y="4149080"/>
            <a:ext cx="1643074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 descr="H:\Великая отечественная\112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07011"/>
            <a:ext cx="2357454" cy="3061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948264" y="364865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А.А.Сурков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vzemly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929190" y="3357562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1000108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муз. К. </a:t>
            </a:r>
            <a:r>
              <a:rPr lang="ru-RU" sz="1200" dirty="0" err="1" smtClean="0">
                <a:solidFill>
                  <a:schemeClr val="bg1"/>
                </a:solidFill>
              </a:rPr>
              <a:t>Листова</a:t>
            </a:r>
            <a:r>
              <a:rPr lang="ru-RU" sz="1200" dirty="0" smtClean="0">
                <a:solidFill>
                  <a:schemeClr val="bg1"/>
                </a:solidFill>
              </a:rPr>
              <a:t>, сл. </a:t>
            </a:r>
            <a:r>
              <a:rPr lang="ru-RU" sz="1200" dirty="0" err="1" smtClean="0">
                <a:solidFill>
                  <a:schemeClr val="bg1"/>
                </a:solidFill>
              </a:rPr>
              <a:t>А.Суркова</a:t>
            </a:r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936" y="346708"/>
            <a:ext cx="3028607" cy="35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5292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«Моя любимая»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8884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Осенью 1939 года композитор Матвей </a:t>
            </a:r>
            <a:r>
              <a:rPr lang="ru-RU" sz="1600" dirty="0" err="1" smtClean="0">
                <a:solidFill>
                  <a:schemeClr val="bg1"/>
                </a:solidFill>
              </a:rPr>
              <a:t>Блантер</a:t>
            </a:r>
            <a:r>
              <a:rPr lang="ru-RU" sz="1600" dirty="0" smtClean="0">
                <a:solidFill>
                  <a:schemeClr val="bg1"/>
                </a:solidFill>
              </a:rPr>
              <a:t> и поэт Евгений </a:t>
            </a:r>
            <a:r>
              <a:rPr lang="ru-RU" sz="1600" dirty="0" err="1" smtClean="0">
                <a:solidFill>
                  <a:schemeClr val="bg1"/>
                </a:solidFill>
              </a:rPr>
              <a:t>Долматовский</a:t>
            </a:r>
            <a:r>
              <a:rPr lang="ru-RU" sz="1600" dirty="0" smtClean="0">
                <a:solidFill>
                  <a:schemeClr val="bg1"/>
                </a:solidFill>
              </a:rPr>
              <a:t> участвовали в освободительном походе Красной Армии в Западную Белоруссию, написали несколько песен и тогда же начали работать над песней, впоследствии получившей название “Моя любимая”. И уже позднее, в начале 1941 года </a:t>
            </a:r>
            <a:r>
              <a:rPr lang="ru-RU" sz="1600" dirty="0" err="1" smtClean="0">
                <a:solidFill>
                  <a:schemeClr val="bg1"/>
                </a:solidFill>
              </a:rPr>
              <a:t>Долматовский</a:t>
            </a:r>
            <a:r>
              <a:rPr lang="ru-RU" sz="1600" dirty="0" smtClean="0">
                <a:solidFill>
                  <a:schemeClr val="bg1"/>
                </a:solidFill>
              </a:rPr>
              <a:t> написал новые слова, звучавшие как воспоминание о том походе. Песня эта была очень близка фронтовикам, отвечала их сокровенным думам, подчас воспринималась как письмо к родным и близким. Недаром многие бойцы бережно хранили переписанные от руки ее слова: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  В кармане маленьком моем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Есть карточка твоя.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Так, значит, мы всегда вдвоем,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Моя любимая.</a:t>
            </a: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3789040"/>
            <a:ext cx="2221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Е. А. </a:t>
            </a:r>
            <a:r>
              <a:rPr lang="ru-RU" sz="1600" b="1" dirty="0" err="1" smtClean="0">
                <a:solidFill>
                  <a:schemeClr val="bg1"/>
                </a:solidFill>
              </a:rPr>
              <a:t>Долматовский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lubim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0227" name="Picture 3" descr="H:\Великая отечественная\sgfggf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684" y="4297797"/>
            <a:ext cx="324420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97291" y="1070558"/>
            <a:ext cx="3214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сл. Е. </a:t>
            </a:r>
            <a:r>
              <a:rPr lang="ru-RU" sz="1200" dirty="0" err="1" smtClean="0">
                <a:solidFill>
                  <a:schemeClr val="bg1"/>
                </a:solidFill>
              </a:rPr>
              <a:t>Долматовского</a:t>
            </a:r>
            <a:r>
              <a:rPr lang="ru-RU" sz="1200" dirty="0" smtClean="0">
                <a:solidFill>
                  <a:schemeClr val="bg1"/>
                </a:solidFill>
              </a:rPr>
              <a:t>, муз. М. </a:t>
            </a:r>
            <a:r>
              <a:rPr lang="ru-RU" sz="1200" dirty="0" err="1" smtClean="0">
                <a:solidFill>
                  <a:schemeClr val="bg1"/>
                </a:solidFill>
              </a:rPr>
              <a:t>Блантера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787" y="285728"/>
            <a:ext cx="3569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«Соловьи»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Наверное, нет человека, который, хоть раз услышав эту песню, не влюбился бы в нее. Она появилась на фронте ранней весной 1945 года и сразу же покорила сердца воинов своим лиризмом, задушевностью, каким-то необычайным обаянием. Слова песни очень точно и вместе с тем просто говорили о том, что было в те дни на душе у каждого бойца: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ru-RU" sz="1600" dirty="0" smtClean="0">
                <a:solidFill>
                  <a:schemeClr val="bg1"/>
                </a:solidFill>
              </a:rPr>
              <a:t>Ведь завтра снова будет бой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Уж так назначено судьбой,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Чтоб нам уйти, </a:t>
            </a:r>
            <a:r>
              <a:rPr lang="ru-RU" sz="1600" dirty="0" err="1" smtClean="0">
                <a:solidFill>
                  <a:schemeClr val="bg1"/>
                </a:solidFill>
              </a:rPr>
              <a:t>недолюбив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От наших жен, от наших нив.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Но с каждым шагом в том бою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Нам ближе дом в родном краю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481" name="Picture 1" descr="H:\Великая отечественная\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85728"/>
            <a:ext cx="2497137" cy="3989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215073" y="4029886"/>
            <a:ext cx="149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А.Фатьянов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:\Великая отечественная\m_143994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783189">
            <a:off x="4221428" y="4715593"/>
            <a:ext cx="2082795" cy="156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H:\Великая отечественная\1213962355_big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572008"/>
            <a:ext cx="2357454" cy="172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olo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1000108"/>
            <a:ext cx="314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Муз. В. Соловьева-Седого, сл. А. Фатьянова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3536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«Катюша»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928802"/>
            <a:ext cx="4071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Биографию "Катюши" – песни-ветерана – продолжает сама жизнь, вписав в нее множество памятных страниц. Особую популярность она получила в дни Великой Отечественной войны. Песня стала не только событием в музыкальной жизни, но и своеобразным социальным феноменом. Миллионы людей воспринимали героиню песни как реальную девушку, которая любит бойца и ждет ответа. Бойцы, подражая "Катюше", пели на свой лад пусть и не совсем совершенные, но идущие от всего сердца слова и посвящали их они в ее образе своей любимой девушке, их мечте и надежде.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katyu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М. Бланте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785794"/>
            <a:ext cx="185738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643042" y="1071546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</a:t>
            </a:r>
            <a:r>
              <a:rPr lang="ru-RU" sz="1200" dirty="0" smtClean="0">
                <a:solidFill>
                  <a:schemeClr val="bg1"/>
                </a:solidFill>
              </a:rPr>
              <a:t>л. М. Исаковский, муз. </a:t>
            </a:r>
            <a:r>
              <a:rPr lang="ru-RU" sz="1200" dirty="0" err="1" smtClean="0">
                <a:solidFill>
                  <a:schemeClr val="bg1"/>
                </a:solidFill>
              </a:rPr>
              <a:t>М.Блантера</a:t>
            </a:r>
            <a:r>
              <a:rPr lang="ru-RU" sz="1200" dirty="0" smtClean="0">
                <a:solidFill>
                  <a:schemeClr val="bg1"/>
                </a:solidFill>
              </a:rPr>
              <a:t>  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0047" y="2907268"/>
            <a:ext cx="139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М. </a:t>
            </a:r>
            <a:r>
              <a:rPr lang="ru-RU" b="1" dirty="0" err="1" smtClean="0">
                <a:solidFill>
                  <a:schemeClr val="bg1"/>
                </a:solidFill>
              </a:rPr>
              <a:t>Блантер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3" r="1988" b="2678"/>
          <a:stretch/>
        </p:blipFill>
        <p:spPr bwMode="auto">
          <a:xfrm>
            <a:off x="4673933" y="3429191"/>
            <a:ext cx="4385052" cy="319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-конечная звезда 10"/>
          <p:cNvSpPr/>
          <p:nvPr/>
        </p:nvSpPr>
        <p:spPr>
          <a:xfrm>
            <a:off x="8410179" y="6165304"/>
            <a:ext cx="532556" cy="5329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6160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«Синий платочек»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38576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. </a:t>
            </a:r>
            <a:r>
              <a:rPr lang="ru-RU" sz="1400" dirty="0" smtClean="0">
                <a:solidFill>
                  <a:schemeClr val="bg1"/>
                </a:solidFill>
              </a:rPr>
              <a:t>В 1940 году эстрадный коллектив «</a:t>
            </a:r>
            <a:r>
              <a:rPr lang="ru-RU" sz="1400" dirty="0" err="1" smtClean="0">
                <a:solidFill>
                  <a:schemeClr val="bg1"/>
                </a:solidFill>
              </a:rPr>
              <a:t>Голубой</a:t>
            </a:r>
            <a:r>
              <a:rPr lang="ru-RU" sz="1400" dirty="0" smtClean="0">
                <a:solidFill>
                  <a:schemeClr val="bg1"/>
                </a:solidFill>
              </a:rPr>
              <a:t> джаз» гастролировал в Москве. «Оркестр выступал и в московском театре „Эрмитаж“. В программе коллектива было много хороших песен и танцевальных мелодий, среди которых скромно прозвучал вальс, сочиненный Ежи </a:t>
            </a:r>
            <a:r>
              <a:rPr lang="ru-RU" sz="1400" dirty="0" err="1" smtClean="0">
                <a:solidFill>
                  <a:schemeClr val="bg1"/>
                </a:solidFill>
              </a:rPr>
              <a:t>Петерсбурским</a:t>
            </a:r>
            <a:r>
              <a:rPr lang="ru-RU" sz="1400" dirty="0" smtClean="0">
                <a:solidFill>
                  <a:schemeClr val="bg1"/>
                </a:solidFill>
              </a:rPr>
              <a:t> в Днепропетровске. </a:t>
            </a:r>
            <a:r>
              <a:rPr lang="ru-RU" sz="1400" dirty="0" smtClean="0">
                <a:solidFill>
                  <a:schemeClr val="bg1"/>
                </a:solidFill>
                <a:hlinkClick r:id="rId4" action="ppaction://hlinkfile" tooltip="Галицкий, Яков Маркович (страница отсутствует)"/>
              </a:rPr>
              <a:t>Яков Галицкий</a:t>
            </a:r>
            <a:r>
              <a:rPr lang="ru-RU" sz="1400" dirty="0" smtClean="0">
                <a:solidFill>
                  <a:schemeClr val="bg1"/>
                </a:solidFill>
              </a:rPr>
              <a:t>, поэт и драматург, тут же, в зале набросал несколько строк в своем блокноте, слушая нежную мелодию вальса: „Синенький скромный платочек падал с опущенных плеч. Ты говорила, что не забудешь ласковых, радостных встреч…“. После концерта композитор и поэт встретились. „Синий платочек“ очень понравился Ежи Петербуржскому. И уже через несколько дней песню, полный текст которой дописал Галицкий, исполнял солист оркестра Станислав Ландау». Непритязательная лирическая песня очень быстро стала настоящим шлягером. Песню стали включать в свой репертуар известные исполнители: </a:t>
            </a:r>
            <a:r>
              <a:rPr lang="ru-RU" sz="1400" dirty="0" smtClean="0">
                <a:solidFill>
                  <a:schemeClr val="bg1"/>
                </a:solidFill>
                <a:hlinkClick r:id="rId5" action="ppaction://hlinkfile" tooltip="Вадим Козин"/>
              </a:rPr>
              <a:t>Вадим Козин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hlinkClick r:id="rId6" action="ppaction://hlinkfile" tooltip="Михаил Гаркави"/>
              </a:rPr>
              <a:t>Михаил </a:t>
            </a:r>
            <a:r>
              <a:rPr lang="ru-RU" sz="1400" dirty="0" err="1" smtClean="0">
                <a:solidFill>
                  <a:schemeClr val="bg1"/>
                </a:solidFill>
                <a:hlinkClick r:id="rId6" action="ppaction://hlinkfile" tooltip="Михаил Гаркави"/>
              </a:rPr>
              <a:t>Гаркави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hlinkClick r:id="rId7" action="ppaction://hlinkfile" tooltip="Лидия Русланова"/>
              </a:rPr>
              <a:t>Лидия Русланова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hlinkClick r:id="rId8" action="ppaction://hlinkfile" tooltip="Юровская, Екатерина Николаевна (страница отсутствует)"/>
              </a:rPr>
              <a:t>Екатерина Юровская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hlinkClick r:id="rId9" action="ppaction://hlinkfile" tooltip="Изабелла Юрьева"/>
              </a:rPr>
              <a:t>Изабелла Юрьева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2273" name="Picture 1" descr="H:\Великая отечественная\G7FTMSCA2TKYY9CANEQ0XBCAUEOQCRCAEF42QPCAGW3G27CAXU5IRSCAY90U9ACA1NL01BCAVVKQ0PCAJ70YIKCA11VLC9CAC12QHCCALNL64RCAXD57ACCA3SH5G6CA8REU9VCA4LAYF1CAE86BL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695" y="1009036"/>
            <a:ext cx="1968036" cy="2874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60695" y="3068959"/>
            <a:ext cx="206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   Ежи 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Питербуржский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2275" name="Picture 3" descr="H:\Великая отечественная\6BXLP1CA0CPE43CAMGI2TNCAK7RACSCA8QRR60CAEO5W35CAX1S1N7CAO3LTIQCAMWPXZFCAA3X7CBCA4BTYYWCAYHTI1ACA7MT2CHCA2WM884CAVG213GCACPJANXCAJZTY8PCA3VG7DACAXMKGO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883695"/>
            <a:ext cx="2473080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24400" y="5526769"/>
            <a:ext cx="1982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К. И. </a:t>
            </a:r>
            <a:r>
              <a:rPr lang="ru-RU" sz="1600" b="1" dirty="0" err="1" smtClean="0">
                <a:solidFill>
                  <a:schemeClr val="bg1"/>
                </a:solidFill>
              </a:rPr>
              <a:t>Шульженко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sinpl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1000108"/>
            <a:ext cx="39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</a:t>
            </a:r>
            <a:r>
              <a:rPr lang="ru-RU" sz="1200" dirty="0" smtClean="0">
                <a:solidFill>
                  <a:schemeClr val="bg1"/>
                </a:solidFill>
              </a:rPr>
              <a:t>уз. Е. </a:t>
            </a:r>
            <a:r>
              <a:rPr lang="ru-RU" sz="1200" dirty="0" err="1" smtClean="0">
                <a:solidFill>
                  <a:schemeClr val="bg1"/>
                </a:solidFill>
              </a:rPr>
              <a:t>Питербуржского</a:t>
            </a:r>
            <a:r>
              <a:rPr lang="ru-RU" sz="1200" dirty="0" smtClean="0">
                <a:solidFill>
                  <a:schemeClr val="bg1"/>
                </a:solidFill>
              </a:rPr>
              <a:t>, сл. Я.Галицкого ) </a:t>
            </a:r>
            <a:r>
              <a:rPr lang="ru-RU" sz="1200" u="sng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0585"/>
            <a:ext cx="1416255" cy="189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44291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Самый известный текст песни (Галицкого в редакции Максимова) в исполнении Клавдии Ивановны Шульженко. Он был написан еще в довоенные годы. Но в годы войны был не однократно перепет.Так появлялись новые песни на музыку </a:t>
            </a:r>
            <a:r>
              <a:rPr lang="ru-RU" smtClean="0">
                <a:solidFill>
                  <a:schemeClr val="bg1"/>
                </a:solidFill>
              </a:rPr>
              <a:t>Е.Петербуржского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Одна из них- знаменитая песня созданная в первые же дни войны «22 июня в 4 часа» на стихи </a:t>
            </a:r>
            <a:r>
              <a:rPr lang="ru-RU" dirty="0" smtClean="0">
                <a:solidFill>
                  <a:srgbClr val="002060"/>
                </a:solidFill>
                <a:hlinkClick r:id="rId4" action="ppaction://hlinkfile"/>
              </a:rPr>
              <a:t>Бориса </a:t>
            </a:r>
            <a:r>
              <a:rPr lang="ru-RU" dirty="0" err="1" smtClean="0">
                <a:solidFill>
                  <a:srgbClr val="002060"/>
                </a:solidFill>
                <a:hlinkClick r:id="rId4" action="ppaction://hlinkfile"/>
              </a:rPr>
              <a:t>Ковынева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Лидией Руслановой было изменено окончание песни, прозвучавшее так: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Ты уезжаешь далёко.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Вот беспощадный звонок.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И у вагона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Ночью бессонной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Ты уже странно далек.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Ночной порой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Мы распрощались с тобой.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Пиши, мой дружочек,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Хоть несколько строчек,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Милый, хороший, родной…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3929066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Лидия</a:t>
            </a:r>
            <a:r>
              <a:rPr lang="ru-RU" sz="1400" dirty="0" smtClean="0"/>
              <a:t> </a:t>
            </a:r>
            <a:r>
              <a:rPr lang="ru-RU" sz="1400" b="1" dirty="0" smtClean="0"/>
              <a:t>Русланова</a:t>
            </a:r>
            <a:r>
              <a:rPr lang="ru-RU" sz="1400" dirty="0" smtClean="0"/>
              <a:t> на фронтовом концерте</a:t>
            </a:r>
            <a:endParaRPr lang="ru-RU" sz="1400" dirty="0"/>
          </a:p>
        </p:txBody>
      </p:sp>
      <p:pic>
        <p:nvPicPr>
          <p:cNvPr id="19457" name="Picture 1" descr="H:\Великая отечественная\rus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71546"/>
            <a:ext cx="4143404" cy="277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un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5561">
            <a:off x="5914249" y="4796422"/>
            <a:ext cx="23161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105" y="982586"/>
            <a:ext cx="28051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476672"/>
            <a:ext cx="6616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Партизанские песни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Песни военных лет весьма разнообразны по своему характеру: героические и шуточные, боевые и лирические… Они распространялись очень быстро, передавались из уст в уста, нередко перелетали через линию фронта, проникая в глубокий тыл врага, в партизанские землянки. </a:t>
            </a:r>
          </a:p>
          <a:p>
            <a:endParaRPr lang="ru-RU" dirty="0"/>
          </a:p>
        </p:txBody>
      </p:sp>
      <p:pic>
        <p:nvPicPr>
          <p:cNvPr id="24578" name="Picture 2" descr="H:\Великая отечественная\st_w200_partizansd31_09_04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2211"/>
            <a:ext cx="3624460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3729" y="3789040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                                                                         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Партизаны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Шумел сурово Брянский лес       В лесу прифронтовом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 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Лирическая Партизанская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Шахтерская Партизанская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 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Ой туманы мои, </a:t>
            </a:r>
            <a:r>
              <a:rPr lang="ru-RU" sz="1600" u="sng" dirty="0" err="1" smtClean="0">
                <a:solidFill>
                  <a:schemeClr val="tx1">
                    <a:lumMod val="95000"/>
                  </a:schemeClr>
                </a:solidFill>
              </a:rPr>
              <a:t>растуманы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Партизан Железняк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На Тайном Привале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Песня Партизан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Смуглянка       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Партизанская борода  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Азовская Партизанская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Партизанка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        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Партизанская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                 </a:t>
            </a:r>
            <a:r>
              <a:rPr lang="ru-RU" sz="1600" u="sng" dirty="0" err="1" smtClean="0">
                <a:solidFill>
                  <a:schemeClr val="tx1">
                    <a:lumMod val="95000"/>
                  </a:schemeClr>
                </a:solidFill>
              </a:rPr>
              <a:t>Отьезд</a:t>
            </a:r>
            <a:r>
              <a:rPr lang="ru-RU" sz="1600" u="sng" dirty="0" smtClean="0">
                <a:solidFill>
                  <a:schemeClr val="tx1">
                    <a:lumMod val="95000"/>
                  </a:schemeClr>
                </a:solidFill>
              </a:rPr>
              <a:t>  партизан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Великая Отечественная война 1941-1945 годов навсегда останется одним из самых главных драматических событий ХХ века. Чем дальше уходит время, тем все более ценными становятся для потомков ее страницы. Мир простился с уходящим тысячелетием. Но мы еще долго будем перебирать в памяти события минувшего столетия, даты, имена...</a:t>
            </a:r>
          </a:p>
          <a:p>
            <a:r>
              <a:rPr lang="ru-RU" sz="2400" b="1" dirty="0"/>
              <a:t>Чем меньше становится людей, прошедших горнило тех дней 1941-1945 годов, тем больше желающих что-либо "пересмотреть", "осмыслить по-новому", тем больше разночтений известных фактов, а то и вовсе домыслов, искажений. А сколько просто забывается, может быть забыто...</a:t>
            </a:r>
          </a:p>
        </p:txBody>
      </p:sp>
    </p:spTree>
    <p:extLst>
      <p:ext uri="{BB962C8B-B14F-4D97-AF65-F5344CB8AC3E}">
        <p14:creationId xmlns:p14="http://schemas.microsoft.com/office/powerpoint/2010/main" xmlns="" val="154922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0884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«Шумел сурово брянский лес»</a:t>
            </a:r>
            <a:endParaRPr lang="ru-RU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31432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Осенью 1942 года в штаб Брянского фронта пришла несколько необычная радиограмма: «Оружие у нас есть, в случае чего можно забрать у врага, а вот песню, как трофей, не возьмешь. Пришлите нам песню». Это писали партизаны брянских лесов. Политуправление фронта обратилось к поэту Анатолию Софронову и композитору Сигизмунду </a:t>
            </a:r>
            <a:r>
              <a:rPr lang="ru-RU" sz="1400" dirty="0" err="1" smtClean="0">
                <a:solidFill>
                  <a:schemeClr val="bg1"/>
                </a:solidFill>
              </a:rPr>
              <a:t>Кацу</a:t>
            </a:r>
            <a:r>
              <a:rPr lang="ru-RU" sz="1400" dirty="0" smtClean="0">
                <a:solidFill>
                  <a:schemeClr val="bg1"/>
                </a:solidFill>
              </a:rPr>
              <a:t> с просьбой выполнить партизанский заказ. Песня сравнительно быстро была написана. Получилась она поистине суровая, широкая, величественная, близкая по духу характеру народных мстителей. Исполнять ее можно было вполголоса в лесу, в землянке, у костра. Песня стала популярной не только у партизан, но и у фронтовиков.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Мемориал – партизанский край в Белорусс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879" y="4375880"/>
            <a:ext cx="3220410" cy="231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6226965"/>
            <a:ext cx="317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Землянка в Брянском лесу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3" name="Picture 1" descr="H:\Великая отечественная\7XE271CA00O64TCATZAWVOCAE94PIACAGZM1WTCAV2Z033CA0FWAQPCADYAV3ACA2DDJ9NCAY7KPVNCAM44A3TCAC05M71CAHG1UOWCAG6GKIJCA4LMSS8CASQE2YHCAZHXNSJCAKWQ1CVCAGPH4W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271055"/>
            <a:ext cx="1643074" cy="2198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2" descr="H:\Великая отечественная\CKGM8DCAN1BYHICAUCYV7WCAUGINDHCAX7W9IMCAOZPP9GCAJBY5TGCA6CLLVXCADI10EKCA0HNU9WCARC439WCAU1IQ4FCAVMW8E8CA5X7UVSCAC9DXCNCAQTU2QVCATHSGBBCADZ2K7CCA0650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643050"/>
            <a:ext cx="1757683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932610" y="324433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А.Софронов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4065359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С.Кац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shum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714356"/>
            <a:ext cx="249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</a:t>
            </a:r>
            <a:r>
              <a:rPr lang="ru-RU" sz="1200" dirty="0" smtClean="0">
                <a:solidFill>
                  <a:schemeClr val="bg1"/>
                </a:solidFill>
              </a:rPr>
              <a:t>уз. С. </a:t>
            </a:r>
            <a:r>
              <a:rPr lang="ru-RU" sz="1200" dirty="0" err="1" smtClean="0">
                <a:solidFill>
                  <a:schemeClr val="bg1"/>
                </a:solidFill>
              </a:rPr>
              <a:t>Каца</a:t>
            </a:r>
            <a:r>
              <a:rPr lang="ru-RU" sz="1200" dirty="0" smtClean="0">
                <a:solidFill>
                  <a:schemeClr val="bg1"/>
                </a:solidFill>
              </a:rPr>
              <a:t>, сл. А. Софронова 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02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лесу прифронтовом»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571612"/>
            <a:ext cx="62151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она родилась? Исаковский отвечал на этот вопрос так: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</a:rPr>
              <a:t>“Стихи написаны на Каме, в городе Чистополе, когда шел второй год войны. Работая, представил себе русский лес, чуть-чуть окрашенный осенью, тишину, непривычную для солдат, только что вышедших из боя, тишину, которую не может нарушить даже гармонь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53578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Блантер</a:t>
            </a:r>
            <a:r>
              <a:rPr lang="ru-RU" sz="1400" dirty="0" smtClean="0">
                <a:solidFill>
                  <a:schemeClr val="bg1"/>
                </a:solidFill>
              </a:rPr>
              <a:t> избрал для песни форму вальса. Чудесная мелодия звучит,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словно живое человеческое дыхание, она пробуждает воспоминание о родном доме, о мирной жизни. К оригинальным мотивам композитор “пристраивает” хорошо знакомые каждому интонации старинного вальса “Осенний сон”, и это связывает песню с чем-то очень дорогим, не омраченным в памяти никакими тяготами войны.</a:t>
            </a:r>
          </a:p>
          <a:p>
            <a:endParaRPr lang="ru-RU" dirty="0"/>
          </a:p>
        </p:txBody>
      </p:sp>
      <p:pic>
        <p:nvPicPr>
          <p:cNvPr id="21508" name="Picture 4" descr="H:\Великая отечественная\1213965145_12-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857760"/>
            <a:ext cx="2071702" cy="15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H:\Великая отечественная\BYIT17CAOWE6PQCAUXQDY0CA4J6IFSCARQ0VD0CA7I0K95CAGQ04P6CA9MWX7CCACVCR78CAAH7WHJCAS6C4NUCARGELK5CAFWO4JDCA3OR7TVCACM8HU7CA2F0LH4CAJQX1CMCA6X27Z1CA3G0W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428736"/>
            <a:ext cx="1607355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10" name="Picture 6" descr="H:\Великая отечественная\MGAHH2CAOHL33ICA9VYPPHCA2U73FUCA4FHH2OCAN5SMBBCA7XIK5SCAFG1XJNCAK1Z04WCAKJCEHUCAYBSJCZCATGG1VHCA0EE850CAGWRB1PCAL0LM5JCAGCVNDNCA3033LHCA12O7PRCACCU3S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638809"/>
            <a:ext cx="1408514" cy="2000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7358115" y="33157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М.Блантер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4387050"/>
            <a:ext cx="196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М.Исаковский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5720" y="4643446"/>
            <a:ext cx="55007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лесу прифронтовом” - не только лирика. Эта поистине удивительная песня написана с высоким гражданским чувством и мужественной силой. Ее мелодия звучит как призыв к борьбе, она зовет на бой с ненавистным врагом.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v_les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0232" y="1142984"/>
            <a:ext cx="2724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</a:t>
            </a:r>
            <a:r>
              <a:rPr lang="ru-RU" sz="1200" dirty="0" smtClean="0">
                <a:solidFill>
                  <a:schemeClr val="bg1"/>
                </a:solidFill>
              </a:rPr>
              <a:t>л. М.Исаковского, муз. </a:t>
            </a:r>
            <a:r>
              <a:rPr lang="ru-RU" sz="1200" dirty="0" err="1" smtClean="0">
                <a:solidFill>
                  <a:schemeClr val="bg1"/>
                </a:solidFill>
              </a:rPr>
              <a:t>М.Блантера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780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Седьмая симфония Д. Шостаковича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871" y="953148"/>
            <a:ext cx="3571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События 1936–1937 гг. на долгое время отбили у композитора желание сочинять музыку на словесный текст. 7-я симфония, законченная уже в эвакуации, в Куйбышеве, и там же впервые исполненная, сразу стала символом сопротивления советского народа фашистским агрессорам и веры в грядущую победу над врагом. Так воспринимали ее не только на Родине, но и во многих странах мира. К первому исполнению симфонии в осажденном Ленинграде командующий Ленинградским фронтом Л.А.Говоров приказал огневым ударом подавить вражескую артиллерию, чтобы канонада не мешала слушать музыку Шостаковича. И музыка этого заслуживала. 9 августа 1942 года, осажденный немцами Ленинград. В этот день в Большом зале филармонии впервые была исполнена Седьмая симфония Д.Д. Шостаковича. . Ленинградская симфония была написана в блокадном городе как ответ немецкому нашествию, как сопротивление российской культуры, отражение агрессии на духовном уровне, на уровне музыки.</a:t>
            </a:r>
          </a:p>
          <a:p>
            <a:endParaRPr lang="ru-RU" sz="1400" dirty="0"/>
          </a:p>
        </p:txBody>
      </p:sp>
      <p:pic>
        <p:nvPicPr>
          <p:cNvPr id="4" name="Рисунок 3" descr="Д. Шостакович за работ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644" y="1165919"/>
            <a:ext cx="345283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:\Великая отечественная\sh01041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77072"/>
            <a:ext cx="287074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8733" y="60212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Сцена из балета Д. Д. Шостаковича «Ленинградская симфония»</a:t>
            </a:r>
          </a:p>
          <a:p>
            <a:endParaRPr lang="ru-RU" dirty="0"/>
          </a:p>
        </p:txBody>
      </p:sp>
      <p:pic>
        <p:nvPicPr>
          <p:cNvPr id="7" name="leningr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6921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Концертные бригады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43577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Огромной популярностью пользовались фронтовые театры и концертные бригады. Рискуя жизнью, эти люди своими выступлениями доказывали, что красота искусства жива, что убить ее невозможно. Тишину прифронтового леса нарушали не только артиллерийский обстрел врага, но и восхищенные аплодисменты восторженных зрителей, вызывая на сцену вновь и вновь своих любимых исполнителей: Лидию Русланову, Леонида Утесова, Клавдию </a:t>
            </a:r>
            <a:r>
              <a:rPr lang="ru-RU" sz="1600" dirty="0" err="1" smtClean="0">
                <a:solidFill>
                  <a:schemeClr val="bg1"/>
                </a:solidFill>
              </a:rPr>
              <a:t>Шульженко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endParaRPr lang="ru-RU" sz="1600" dirty="0"/>
          </a:p>
        </p:txBody>
      </p:sp>
      <p:pic>
        <p:nvPicPr>
          <p:cNvPr id="195586" name="Picture 2" descr="H:\Великая отечественная\p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560637" cy="364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Великая отечественная\0059fot7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357694"/>
            <a:ext cx="2928958" cy="218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Великая отечественная\sghgfg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711" y="4538495"/>
            <a:ext cx="3612410" cy="236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375660"/>
            <a:ext cx="798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Песни послевоенных лет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298990"/>
            <a:ext cx="37822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Есть песни о войне, написанные авторами уже в мирное время. Их авторы имеют возможность как бы с “высоты” последующих лет осознать пережитое, прочувствовать войну с более масштабных временных дистанций. Большинство вокальных произведений на эту тему – это песни – воспоминания, песни – раздумья, песни – память. В них рассказывается о далеких походах, о возвращении солдата на Родину, о боевых друзьях – однополчанах, о фронтовой дружбе и конечно же о победе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32"/>
          <a:stretch/>
        </p:blipFill>
        <p:spPr bwMode="auto">
          <a:xfrm>
            <a:off x="4301372" y="1196752"/>
            <a:ext cx="4679088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31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«Казаки»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Муз. Дм. и Дан. </a:t>
            </a:r>
            <a:r>
              <a:rPr lang="ru-RU" sz="1200" dirty="0" err="1" smtClean="0">
                <a:solidFill>
                  <a:schemeClr val="bg1"/>
                </a:solidFill>
              </a:rPr>
              <a:t>Покрассов</a:t>
            </a:r>
            <a:r>
              <a:rPr lang="ru-RU" sz="1200" dirty="0" smtClean="0">
                <a:solidFill>
                  <a:schemeClr val="bg1"/>
                </a:solidFill>
              </a:rPr>
              <a:t>, сл. Ц. </a:t>
            </a:r>
            <a:r>
              <a:rPr lang="ru-RU" sz="1200" dirty="0" err="1" smtClean="0">
                <a:solidFill>
                  <a:schemeClr val="bg1"/>
                </a:solidFill>
              </a:rPr>
              <a:t>Солодаря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71612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Эта песня родилась в незабываемый День Победы. Она как бы завершила долгий и трудный путь, начатый в те суровые дни, когда впервые прозвучала “Священная война”, звавшая на смертный бой с фашизмом, и закончившийся в столице поверженной гитлеровской Германии.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Слова песни написал поэт Цезарь </a:t>
            </a:r>
            <a:r>
              <a:rPr lang="ru-RU" dirty="0" err="1" smtClean="0">
                <a:solidFill>
                  <a:schemeClr val="bg1"/>
                </a:solidFill>
              </a:rPr>
              <a:t>Солодарь</a:t>
            </a:r>
            <a:r>
              <a:rPr lang="ru-RU" dirty="0" smtClean="0">
                <a:solidFill>
                  <a:schemeClr val="bg1"/>
                </a:solidFill>
              </a:rPr>
              <a:t>. В качестве военного корреспондента он присутствовал при подписании фельдмаршалом </a:t>
            </a:r>
            <a:r>
              <a:rPr lang="ru-RU" dirty="0" err="1" smtClean="0">
                <a:solidFill>
                  <a:schemeClr val="bg1"/>
                </a:solidFill>
              </a:rPr>
              <a:t>Кейтелем</a:t>
            </a:r>
            <a:r>
              <a:rPr lang="ru-RU" dirty="0" smtClean="0">
                <a:solidFill>
                  <a:schemeClr val="bg1"/>
                </a:solidFill>
              </a:rPr>
              <a:t> акта о безоговорочной капитуляции германских вооруженных сил. Написал под впечатлением эпизода, свидетелем которого он был.</a:t>
            </a:r>
          </a:p>
          <a:p>
            <a:endParaRPr lang="ru-RU" dirty="0"/>
          </a:p>
        </p:txBody>
      </p:sp>
      <p:pic>
        <p:nvPicPr>
          <p:cNvPr id="39938" name="Picture 2" descr="H:\Великая отечественная\длж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535" y="143626"/>
            <a:ext cx="1749608" cy="240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321962" y="206084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Ц. </a:t>
            </a:r>
            <a:r>
              <a:rPr lang="ru-RU" sz="1200" dirty="0" err="1" smtClean="0">
                <a:solidFill>
                  <a:schemeClr val="bg1"/>
                </a:solidFill>
              </a:rPr>
              <a:t>Солодарь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9940" name="Picture 4" descr="H:\Великая отечественная\28887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31452"/>
            <a:ext cx="2808290" cy="379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az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5057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«День Победы»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831809"/>
            <a:ext cx="37839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 марте 1975 г. поэт Владимир Харитонов обратился к Давиду </a:t>
            </a:r>
            <a:r>
              <a:rPr lang="ru-RU" sz="1400" dirty="0" err="1" smtClean="0">
                <a:solidFill>
                  <a:schemeClr val="bg1"/>
                </a:solidFill>
              </a:rPr>
              <a:t>Тухманову</a:t>
            </a:r>
            <a:r>
              <a:rPr lang="ru-RU" sz="1400" dirty="0" smtClean="0">
                <a:solidFill>
                  <a:schemeClr val="bg1"/>
                </a:solidFill>
              </a:rPr>
              <a:t> с предложением о создании песни, посвящённой Великой Отечественной войне. Страна готовилась к 30-летию Победы, и в Союзе композиторов был объявлен конкурс на лучшую песню о войне.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Буквально за несколько дней до окончания конкурса В. Г. Харитонов передал свои стихи соавтору. Давид </a:t>
            </a:r>
            <a:r>
              <a:rPr lang="ru-RU" sz="1400" dirty="0" err="1" smtClean="0">
                <a:solidFill>
                  <a:schemeClr val="bg1"/>
                </a:solidFill>
              </a:rPr>
              <a:t>Тухманов</a:t>
            </a:r>
            <a:r>
              <a:rPr lang="ru-RU" sz="1400" dirty="0" smtClean="0">
                <a:solidFill>
                  <a:schemeClr val="bg1"/>
                </a:solidFill>
              </a:rPr>
              <a:t> очень быстро написал музыку, и песню успели передать на последнее прослушивание конкурса.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Но песня «День Победы» </a:t>
            </a:r>
            <a:r>
              <a:rPr lang="ru-RU" sz="1400" dirty="0">
                <a:solidFill>
                  <a:schemeClr val="bg1"/>
                </a:solidFill>
              </a:rPr>
              <a:t>публику вообще  не </a:t>
            </a:r>
            <a:r>
              <a:rPr lang="ru-RU" sz="1400" dirty="0" err="1" smtClean="0">
                <a:solidFill>
                  <a:schemeClr val="bg1"/>
                </a:solidFill>
              </a:rPr>
              <a:t>заитересовала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endParaRPr lang="ru-RU" sz="1400" dirty="0" smtClean="0"/>
          </a:p>
          <a:p>
            <a:r>
              <a:rPr lang="ru-RU" sz="1400" dirty="0" smtClean="0">
                <a:solidFill>
                  <a:schemeClr val="bg1"/>
                </a:solidFill>
              </a:rPr>
              <a:t>В ноябре 1975 года в концерте, посвящённом Дню милиции, Лев </a:t>
            </a:r>
            <a:r>
              <a:rPr lang="ru-RU" sz="1400" dirty="0" err="1" smtClean="0">
                <a:solidFill>
                  <a:schemeClr val="bg1"/>
                </a:solidFill>
              </a:rPr>
              <a:t>Лещенко</a:t>
            </a:r>
            <a:r>
              <a:rPr lang="ru-RU" sz="1400" dirty="0" smtClean="0">
                <a:solidFill>
                  <a:schemeClr val="bg1"/>
                </a:solidFill>
              </a:rPr>
              <a:t> исполнил «День Победы» в прямом телевизионном эфире. Публика сразу приняла песню, и «День Победы» был исполнен ещё раз — на «бис». После чего эту песню стала петь вся страна.</a:t>
            </a:r>
          </a:p>
          <a:p>
            <a:endParaRPr lang="ru-RU" dirty="0"/>
          </a:p>
        </p:txBody>
      </p:sp>
      <p:pic>
        <p:nvPicPr>
          <p:cNvPr id="4097" name="Picture 1" descr="H:\Великая отечественная\image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000108"/>
            <a:ext cx="1785950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983222" y="3212068"/>
            <a:ext cx="15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Д.Тухманов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:\Великая отечественная\пп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71678"/>
            <a:ext cx="1893564" cy="274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18716" y="47251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В.Харитонов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50_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1285860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Сл. В. Харитонова, муз. Д. </a:t>
            </a:r>
            <a:r>
              <a:rPr lang="ru-RU" sz="1200" dirty="0" err="1" smtClean="0">
                <a:solidFill>
                  <a:schemeClr val="bg1"/>
                </a:solidFill>
              </a:rPr>
              <a:t>Тухманова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Великая отечественная\220px-%D0%A1%D0%BC%D0%B5%D1%82%D0%B0%D0%BD%D0%BD%D0%B8%D0%BA%D0%BE%D0%B2_%D1%84%D0%BE%D1%82%D0%BE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214818"/>
            <a:ext cx="17846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37761" y="62791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Л.Сметанников - первый исполнитель песни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71612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4190"/>
            <a:ext cx="9098715" cy="56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785794"/>
            <a:ext cx="55427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Песня не прощается с тобой…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52258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Создана впечатляющая летопись Великой Отечественной войны в прозе, поэзии, фильмах, живописных полотнах, памятниках. А сколько было создано песен о войне! Порой только песня, с ее жизненным текстом и музыкой спасала, поддерживала, придавала боевой дух и просто сплачивала...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первого дня Великой Отечественной войны до победного праздничного салюта песня всегда была с солдатом. Она помогала ему преодолевать трудности и лишения фронтовой жизни. Как верный друг она не покидала фронтовика в минуту грусти, скрашивала разлуку с любимой, с родными и близкими. Она шла с солдатом в бой, вливала в него новые силы, отвагу, смелость…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771431" cy="375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4503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песни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798067"/>
            <a:ext cx="45720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и одна военная песня не осталась неуслышанной. Наиболее популярные из них сохранились до сих пор и напоминают о том нелегком для русского народа времени. Песни создавались уже в самые первые дни войны и они навсегда останутся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памятником тех событий.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roshanie_slavia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86446" y="3357562"/>
            <a:ext cx="304800" cy="304800"/>
          </a:xfrm>
          <a:prstGeom prst="rect">
            <a:avLst/>
          </a:prstGeom>
        </p:spPr>
      </p:pic>
      <p:pic>
        <p:nvPicPr>
          <p:cNvPr id="2050" name="Picture 2" descr="H:\Великая отечественная\rmz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0437" y="1280496"/>
            <a:ext cx="3843129" cy="5490184"/>
          </a:xfrm>
          <a:prstGeom prst="rect">
            <a:avLst/>
          </a:prstGeom>
          <a:noFill/>
        </p:spPr>
      </p:pic>
      <p:pic>
        <p:nvPicPr>
          <p:cNvPr id="6" name="proshanie_slavia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644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39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Священная война»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Всем известна песня В. Лебедева-Кумача «Священная война», которая впервые была исполнена на Белорусском вокзале перед бойцами, уходившими на фронт, на 7 день войны.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1468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24 июня 1941 года газеты “Известия” и “Красная звезда” опубликовали стихи Лебедева-Кумача, начинавшиеся словами: “Вставай, страна огромная, вставай, на смертный бой…” Стихи эти потребовали от поэта упорной работы. Их прочитал руководитель Краснознаменного ансамбля песни и пляски Красной Армии А. В. Александров. И сразу же написал на эти стихи музыку.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асилий Лебедев-Кума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214422"/>
            <a:ext cx="1905443" cy="2977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H:\Великая отечественная\KWQB25CA8QQE39CAVDR36VCACQG9SQCAG5BEYECANUU22SCAU69E1NCAWBCVRQCATALQPSCA1U1RQTCAA2GF8ECAMKPA15CA0GH3KPCAH552LKCABF20PHCAEJTS3BCASXLW16CAH62AQ7CAK8CP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73016"/>
            <a:ext cx="196873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2976" y="1000108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Муз. А. Александрова, сл. В. Лебедева-Кумача</a:t>
            </a:r>
            <a:r>
              <a:rPr lang="ru-RU" sz="1200" dirty="0" smtClean="0"/>
              <a:t> 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:\Великая отечественная\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7659">
            <a:off x="4621929" y="109643"/>
            <a:ext cx="1935135" cy="2950721"/>
          </a:xfrm>
          <a:prstGeom prst="rect">
            <a:avLst/>
          </a:prstGeom>
          <a:noFill/>
        </p:spPr>
      </p:pic>
      <p:pic>
        <p:nvPicPr>
          <p:cNvPr id="26626" name="Picture 2" descr="H:\Великая отечественная\s5665059.jpg"/>
          <p:cNvPicPr>
            <a:picLocks noChangeAspect="1" noChangeArrowheads="1"/>
          </p:cNvPicPr>
          <p:nvPr/>
        </p:nvPicPr>
        <p:blipFill rotWithShape="1">
          <a:blip r:embed="rId4" cstate="print"/>
          <a:srcRect t="1218" r="1476" b="3189"/>
          <a:stretch/>
        </p:blipFill>
        <p:spPr bwMode="auto">
          <a:xfrm rot="614905">
            <a:off x="5555430" y="2073045"/>
            <a:ext cx="3163480" cy="460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2910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Он написал мелом на грифельной доске слова и ноты песни – печатать не было времени! – а певцы и музыканты переписали их в свои тетрадки.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4288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Музыка с ее призывными настроением, с интонациями клича, зова, была настолько созвучна стихам, правде каждой строфы, и несла в себе такую могучую силу и искренность переживания, что певцы и музыканты, порой, от спазм, сжимавших горло, не могли петь и играть….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        Утром следующего дня, едва успев родиться, «Священная война» начала выполнять свой солдатский долг.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Белорусском вокзале, в людской тесноте и продымленной духоте, среди суеты и нескладности последних прощаний, ее голос звучал подобно набату, клятве, присяге. Все, кто в ту минуту находился там, заслышав первые звуки, поднялись как один и, словно в строю, торжественно и сурово прослушали песню до конца, а когда она кончилась, на какое- то мгновение замерли, завороженные звуками, а затем раздались оглушительные аплодисменты, горячая просьба повторить…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того памятного дня и началась ее большая жизнь.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1" name="Picture 1" descr="H:\Великая отечественная\shg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027" y="476672"/>
            <a:ext cx="3895255" cy="251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H:\Великая отечественная\1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028" y="3485333"/>
            <a:ext cx="3935202" cy="260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680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любви в военных песнях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Тема любви не могла быть </a:t>
            </a:r>
            <a:r>
              <a:rPr lang="ru-RU" dirty="0">
                <a:solidFill>
                  <a:schemeClr val="bg1"/>
                </a:solidFill>
              </a:rPr>
              <a:t>незатронутой </a:t>
            </a:r>
            <a:r>
              <a:rPr lang="ru-RU" dirty="0" smtClean="0">
                <a:solidFill>
                  <a:schemeClr val="bg1"/>
                </a:solidFill>
              </a:rPr>
              <a:t>в песенном творчестве.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Многие молодые ребята уходили на фронт, так и не познав радость любви, многие расставались с любимыми в спешке. И там, где гремели оружия, виднелось зарево пожаров, где не было места для нежности и ласки, бойцы помнили о тех, кто ждет их домой. Порой, только вера в победу, надежда на скорое возвращение и встречу с любимыми поддерживали и спасали в трудные минуты.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955735"/>
            <a:ext cx="1520609" cy="36933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«В землянке»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9646" y="5445224"/>
            <a:ext cx="118237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«Огонек»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086155"/>
            <a:ext cx="1828770" cy="36933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«Моя любимая»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901489"/>
            <a:ext cx="1697581" cy="36933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«Темная ночь»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2132" y="5167808"/>
            <a:ext cx="151355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u="sng" dirty="0" smtClean="0"/>
              <a:t>« Жди меня»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2928910" y="5747601"/>
            <a:ext cx="1857388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“Вечер на рейде”</a:t>
            </a:r>
            <a:endParaRPr kumimoji="0" lang="ru-RU" sz="160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590" y="1412776"/>
            <a:ext cx="3736586" cy="342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797</TotalTime>
  <Words>2569</Words>
  <Application>Microsoft Office PowerPoint</Application>
  <PresentationFormat>Экран (4:3)</PresentationFormat>
  <Paragraphs>144</Paragraphs>
  <Slides>27</Slides>
  <Notes>26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75</cp:revision>
  <dcterms:modified xsi:type="dcterms:W3CDTF">2021-02-16T12:55:49Z</dcterms:modified>
</cp:coreProperties>
</file>